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4" r:id="rId4"/>
    <p:sldId id="273" r:id="rId5"/>
    <p:sldId id="283" r:id="rId6"/>
    <p:sldId id="265" r:id="rId7"/>
    <p:sldId id="264" r:id="rId8"/>
    <p:sldId id="282" r:id="rId9"/>
    <p:sldId id="279" r:id="rId10"/>
    <p:sldId id="281" r:id="rId11"/>
    <p:sldId id="285" r:id="rId12"/>
    <p:sldId id="286" r:id="rId13"/>
    <p:sldId id="271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" initials="d" lastIdx="1" clrIdx="0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414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  <a:t>Bottom-up Climate Vulnerability Analysis</a:t>
            </a: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br>
              <a:rPr lang="en-US" sz="44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3600" dirty="0">
                <a:solidFill>
                  <a:srgbClr val="0070C0"/>
                </a:solidFill>
                <a:latin typeface="Comic Sans MS" panose="030F0702030302020204" pitchFamily="66" charset="0"/>
              </a:rPr>
              <a:t>Preliminary results &amp; discussion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70" y="3856562"/>
            <a:ext cx="4028388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Jacob </a:t>
            </a:r>
            <a:r>
              <a:rPr lang="en-US" dirty="0" err="1">
                <a:latin typeface="Comic Sans MS" panose="030F0702030302020204" pitchFamily="66" charset="0"/>
              </a:rPr>
              <a:t>Everitt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David E. Rosenberg</a:t>
            </a:r>
          </a:p>
          <a:p>
            <a:r>
              <a:rPr lang="en-US" dirty="0">
                <a:latin typeface="Comic Sans MS" panose="030F0702030302020204" pitchFamily="66" charset="0"/>
              </a:rPr>
              <a:t>February 28</a:t>
            </a:r>
            <a:r>
              <a:rPr lang="en-US" baseline="30000" dirty="0">
                <a:latin typeface="Comic Sans MS" panose="030F0702030302020204" pitchFamily="66" charset="0"/>
              </a:rPr>
              <a:t>th</a:t>
            </a:r>
            <a:r>
              <a:rPr lang="en-US" dirty="0">
                <a:latin typeface="Comic Sans MS" panose="030F0702030302020204" pitchFamily="66" charset="0"/>
              </a:rPr>
              <a:t>, 2020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6592"/>
          <a:stretch/>
        </p:blipFill>
        <p:spPr bwMode="auto">
          <a:xfrm>
            <a:off x="1260001" y="5410986"/>
            <a:ext cx="1929205" cy="13016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64DAA-D77E-4FF9-A29E-5013FF145A24}"/>
              </a:ext>
            </a:extLst>
          </p:cNvPr>
          <p:cNvSpPr/>
          <p:nvPr/>
        </p:nvSpPr>
        <p:spPr>
          <a:xfrm>
            <a:off x="7157783" y="5881624"/>
            <a:ext cx="469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Weber Basin Water Conservancy District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3D2B1-D14B-4413-A8AC-5A392F04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18" y="3429000"/>
            <a:ext cx="4289102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66977" y="2792118"/>
            <a:ext cx="30526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108 inflow-demand-sediment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Percent of 30 years system storage below </a:t>
            </a:r>
            <a:r>
              <a:rPr lang="en-US" sz="2000" dirty="0">
                <a:solidFill>
                  <a:srgbClr val="FFFF00"/>
                </a:solidFill>
                <a:latin typeface="Comic Sans MS" panose="030F0702030302020204" pitchFamily="66" charset="0"/>
              </a:rPr>
              <a:t>moderate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severe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extreme</a:t>
            </a:r>
            <a:r>
              <a:rPr lang="en-US" sz="2000" dirty="0">
                <a:latin typeface="Comic Sans MS" panose="030F0702030302020204" pitchFamily="66" charset="0"/>
              </a:rPr>
              <a:t>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490595" y="504208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Can tolerate 10% reservoir sedimentation; At largest sedimentation rate, more sensitive to inflows</a:t>
            </a:r>
            <a:endParaRPr lang="en-US" sz="2600" dirty="0"/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7A4AE-5641-4454-9A0C-B66476476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20" y="1660412"/>
            <a:ext cx="8463502" cy="5078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993F56-8A83-43C7-97C3-429BB6830F37}"/>
              </a:ext>
            </a:extLst>
          </p:cNvPr>
          <p:cNvSpPr/>
          <p:nvPr/>
        </p:nvSpPr>
        <p:spPr>
          <a:xfrm>
            <a:off x="500655" y="1231975"/>
            <a:ext cx="238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Show historical point!!</a:t>
            </a:r>
          </a:p>
          <a:p>
            <a:pPr algn="ctr"/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coord_fixed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6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18484"/>
            <a:ext cx="110046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Long &amp; severe droughts drop reservoir storage below 280,000 acre-feet even with no sedimentation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64878A-4848-490B-80D9-28767910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29" y="1536700"/>
            <a:ext cx="7367722" cy="51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36549" y="5678442"/>
            <a:ext cx="3376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93697" y="473348"/>
            <a:ext cx="1100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Monthly shortages insensitive to </a:t>
            </a:r>
            <a:r>
              <a:rPr lang="en-US" sz="2600">
                <a:solidFill>
                  <a:srgbClr val="0000FF"/>
                </a:solidFill>
                <a:latin typeface="Comic Sans MS" panose="030F0702030302020204" pitchFamily="66" charset="0"/>
              </a:rPr>
              <a:t>reservoir shortages</a:t>
            </a:r>
            <a:endParaRPr lang="en-US" sz="2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0CC99B-E92B-46C6-8D47-901971E604E7}"/>
              </a:ext>
            </a:extLst>
          </p:cNvPr>
          <p:cNvCxnSpPr>
            <a:cxnSpLocks/>
          </p:cNvCxnSpPr>
          <p:nvPr/>
        </p:nvCxnSpPr>
        <p:spPr>
          <a:xfrm>
            <a:off x="3889394" y="1647602"/>
            <a:ext cx="0" cy="37498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A2B-E901-4A9B-B454-2572FDD54A42}"/>
              </a:ext>
            </a:extLst>
          </p:cNvPr>
          <p:cNvSpPr/>
          <p:nvPr/>
        </p:nvSpPr>
        <p:spPr>
          <a:xfrm>
            <a:off x="1672413" y="1647602"/>
            <a:ext cx="2125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Larger demands</a:t>
            </a:r>
          </a:p>
          <a:p>
            <a:pPr algn="ctr"/>
            <a:r>
              <a:rPr lang="en-US" sz="2000" dirty="0">
                <a:latin typeface="Comic Sans MS" panose="030F0702030302020204" pitchFamily="66" charset="0"/>
              </a:rPr>
              <a:t>Lower flow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F5ED-7ED3-4ADB-A0B9-FE6099B2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6" y="1124712"/>
            <a:ext cx="774627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3DC0F-2A9E-4AF2-966C-3F27228EFD00}"/>
              </a:ext>
            </a:extLst>
          </p:cNvPr>
          <p:cNvSpPr/>
          <p:nvPr/>
        </p:nvSpPr>
        <p:spPr>
          <a:xfrm>
            <a:off x="8876559" y="228600"/>
            <a:ext cx="23852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Compare modeled shortage to DCP shortage</a:t>
            </a:r>
          </a:p>
        </p:txBody>
      </p:sp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F7E86-5B62-4C91-A164-07FF741E2E24}"/>
              </a:ext>
            </a:extLst>
          </p:cNvPr>
          <p:cNvSpPr/>
          <p:nvPr/>
        </p:nvSpPr>
        <p:spPr>
          <a:xfrm>
            <a:off x="8876559" y="228600"/>
            <a:ext cx="2385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Evaporation slide</a:t>
            </a:r>
          </a:p>
        </p:txBody>
      </p:sp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unclear?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new for you? What changes your thinking?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should we change for draft &amp; final reports?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902628" y="330764"/>
            <a:ext cx="91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Key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426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vulnerability criteria (Fraction of years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754851"/>
            <a:ext cx="3349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>
              <a:spcAft>
                <a:spcPts val="1200"/>
              </a:spcAft>
            </a:pP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6. Discuss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9"/>
            <a:ext cx="5257800" cy="7389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5932098" y="5852418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216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842549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177274" y="1215767"/>
            <a:ext cx="2403149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 (6)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Decreased Ag. (3)</a:t>
            </a:r>
          </a:p>
          <a:p>
            <a:pPr marL="284163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 (7)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(380 - 850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>
                <a:solidFill>
                  <a:srgbClr val="542708"/>
                </a:solidFill>
                <a:latin typeface="Comic Sans MS" panose="030F0702030302020204" pitchFamily="66" charset="0"/>
              </a:rPr>
              <a:t>3 scenarios</a:t>
            </a:r>
            <a:endParaRPr lang="en-US" dirty="0">
              <a:solidFill>
                <a:srgbClr val="542708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66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>
            <a:off x="6900421" y="4620746"/>
            <a:ext cx="2187018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Project examples</a:t>
            </a:r>
            <a:endParaRPr lang="en-US" sz="1600" b="1" dirty="0"/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Flows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Demands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Sedimentation</a:t>
            </a:r>
          </a:p>
          <a:p>
            <a:pPr marL="227013" indent="-169863">
              <a:buFont typeface="Wingdings" panose="05000000000000000000" pitchFamily="2" charset="2"/>
              <a:buChar char="§"/>
            </a:pPr>
            <a:r>
              <a:rPr lang="en-US" sz="1600" b="1" dirty="0"/>
              <a:t>Evaporation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2926-719A-4DAE-8273-C680D821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1" y="2134721"/>
            <a:ext cx="1016317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51360B-B7BD-4A6A-9071-C9BC8E30B7B2}"/>
              </a:ext>
            </a:extLst>
          </p:cNvPr>
          <p:cNvSpPr txBox="1"/>
          <p:nvPr/>
        </p:nvSpPr>
        <p:spPr>
          <a:xfrm>
            <a:off x="216868" y="6401461"/>
            <a:ext cx="30811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Adapted from Wang et. al. (2020)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CF271-5F56-457D-A1FA-1DED97D52429}"/>
              </a:ext>
            </a:extLst>
          </p:cNvPr>
          <p:cNvSpPr txBox="1"/>
          <p:nvPr/>
        </p:nvSpPr>
        <p:spPr>
          <a:xfrm>
            <a:off x="645581" y="528594"/>
            <a:ext cx="10646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Our scenarios express deep uncertainty about </a:t>
            </a:r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future conditions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E0FE84-87A1-40A1-90D2-389F1E1383D4}"/>
              </a:ext>
            </a:extLst>
          </p:cNvPr>
          <p:cNvCxnSpPr>
            <a:cxnSpLocks/>
          </p:cNvCxnSpPr>
          <p:nvPr/>
        </p:nvCxnSpPr>
        <p:spPr>
          <a:xfrm>
            <a:off x="1954798" y="6201406"/>
            <a:ext cx="864062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C7A8C-F941-4F5F-A7EC-1DB29753B340}"/>
              </a:ext>
            </a:extLst>
          </p:cNvPr>
          <p:cNvSpPr txBox="1"/>
          <p:nvPr/>
        </p:nvSpPr>
        <p:spPr>
          <a:xfrm>
            <a:off x="966915" y="5953448"/>
            <a:ext cx="10896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Certain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23005-A1C9-4487-847B-18EE722DF6B8}"/>
              </a:ext>
            </a:extLst>
          </p:cNvPr>
          <p:cNvSpPr txBox="1"/>
          <p:nvPr/>
        </p:nvSpPr>
        <p:spPr>
          <a:xfrm>
            <a:off x="10746558" y="6001351"/>
            <a:ext cx="1228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Ignorance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05FB6-DC78-4643-8948-DB449401B115}"/>
              </a:ext>
            </a:extLst>
          </p:cNvPr>
          <p:cNvSpPr txBox="1"/>
          <p:nvPr/>
        </p:nvSpPr>
        <p:spPr>
          <a:xfrm>
            <a:off x="8136903" y="6273462"/>
            <a:ext cx="21006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 Uncertainty</a:t>
            </a:r>
          </a:p>
        </p:txBody>
      </p:sp>
    </p:spTree>
    <p:extLst>
      <p:ext uri="{BB962C8B-B14F-4D97-AF65-F5344CB8AC3E}">
        <p14:creationId xmlns:p14="http://schemas.microsoft.com/office/powerpoint/2010/main" val="10766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9" y="1308797"/>
            <a:ext cx="10792757" cy="554920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94BFB29-0CC4-46E3-AB10-E131CC98346C}"/>
              </a:ext>
            </a:extLst>
          </p:cNvPr>
          <p:cNvSpPr/>
          <p:nvPr/>
        </p:nvSpPr>
        <p:spPr>
          <a:xfrm>
            <a:off x="9111523" y="1650781"/>
            <a:ext cx="599883" cy="4785091"/>
          </a:xfrm>
          <a:prstGeom prst="rect">
            <a:avLst/>
          </a:prstGeom>
          <a:solidFill>
            <a:srgbClr val="00D4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4DFD-0638-4E9D-906B-201A3CD7AF3E}"/>
              </a:ext>
            </a:extLst>
          </p:cNvPr>
          <p:cNvSpPr/>
          <p:nvPr/>
        </p:nvSpPr>
        <p:spPr>
          <a:xfrm>
            <a:off x="10268831" y="1662375"/>
            <a:ext cx="684919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063E19-01E7-4D84-AC25-D151BEB030AD}"/>
              </a:ext>
            </a:extLst>
          </p:cNvPr>
          <p:cNvSpPr/>
          <p:nvPr/>
        </p:nvSpPr>
        <p:spPr>
          <a:xfrm>
            <a:off x="9291317" y="1662375"/>
            <a:ext cx="599884" cy="4765764"/>
          </a:xfrm>
          <a:prstGeom prst="rect">
            <a:avLst/>
          </a:prstGeom>
          <a:solidFill>
            <a:srgbClr val="00955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ABE188-7284-4D51-8DB3-16ED06BF88ED}"/>
              </a:ext>
            </a:extLst>
          </p:cNvPr>
          <p:cNvSpPr/>
          <p:nvPr/>
        </p:nvSpPr>
        <p:spPr>
          <a:xfrm>
            <a:off x="4520776" y="1650781"/>
            <a:ext cx="593831" cy="477735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01043-631E-4385-B958-DCAC2179535B}"/>
              </a:ext>
            </a:extLst>
          </p:cNvPr>
          <p:cNvSpPr/>
          <p:nvPr/>
        </p:nvSpPr>
        <p:spPr>
          <a:xfrm>
            <a:off x="3750219" y="1662377"/>
            <a:ext cx="599883" cy="477349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B7F82-BA40-46A3-8342-B2E10B5B4DD2}"/>
              </a:ext>
            </a:extLst>
          </p:cNvPr>
          <p:cNvSpPr/>
          <p:nvPr/>
        </p:nvSpPr>
        <p:spPr>
          <a:xfrm>
            <a:off x="2946374" y="1662376"/>
            <a:ext cx="600376" cy="478508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6DACF-8F19-4F1B-A129-2B6D4AF7D06D}"/>
              </a:ext>
            </a:extLst>
          </p:cNvPr>
          <p:cNvSpPr txBox="1"/>
          <p:nvPr/>
        </p:nvSpPr>
        <p:spPr>
          <a:xfrm>
            <a:off x="3664618" y="1690688"/>
            <a:ext cx="78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1570-1600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0EB9-2C46-42A0-8AFC-7E664231A7AD}"/>
              </a:ext>
            </a:extLst>
          </p:cNvPr>
          <p:cNvSpPr txBox="1"/>
          <p:nvPr/>
        </p:nvSpPr>
        <p:spPr>
          <a:xfrm>
            <a:off x="2865778" y="1699931"/>
            <a:ext cx="75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1520-1550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94943-E4D5-4B01-8696-159E8BFF6638}"/>
              </a:ext>
            </a:extLst>
          </p:cNvPr>
          <p:cNvSpPr txBox="1"/>
          <p:nvPr/>
        </p:nvSpPr>
        <p:spPr>
          <a:xfrm>
            <a:off x="9040954" y="1853703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1930-1960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3DCD2-FA44-42FA-BAA4-D3E3F951A4B5}"/>
              </a:ext>
            </a:extLst>
          </p:cNvPr>
          <p:cNvSpPr txBox="1"/>
          <p:nvPr/>
        </p:nvSpPr>
        <p:spPr>
          <a:xfrm>
            <a:off x="9220697" y="1690687"/>
            <a:ext cx="800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1940-1970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81FC1-6E85-4CFD-B404-B025CC40322A}"/>
              </a:ext>
            </a:extLst>
          </p:cNvPr>
          <p:cNvSpPr txBox="1"/>
          <p:nvPr/>
        </p:nvSpPr>
        <p:spPr>
          <a:xfrm>
            <a:off x="10219142" y="1692514"/>
            <a:ext cx="824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Hot Dry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E3FEE-42A8-4997-9D07-79D70389A071}"/>
              </a:ext>
            </a:extLst>
          </p:cNvPr>
          <p:cNvSpPr/>
          <p:nvPr/>
        </p:nvSpPr>
        <p:spPr>
          <a:xfrm>
            <a:off x="5021404" y="1308798"/>
            <a:ext cx="2579546" cy="281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60F27-F103-4671-9B9E-353597EC444B}"/>
              </a:ext>
            </a:extLst>
          </p:cNvPr>
          <p:cNvSpPr txBox="1"/>
          <p:nvPr/>
        </p:nvSpPr>
        <p:spPr>
          <a:xfrm>
            <a:off x="4459567" y="1692514"/>
            <a:ext cx="78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1610-1640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1891D8-A07D-451C-8B00-A4CBFB5523D0}"/>
              </a:ext>
            </a:extLst>
          </p:cNvPr>
          <p:cNvSpPr txBox="1"/>
          <p:nvPr/>
        </p:nvSpPr>
        <p:spPr>
          <a:xfrm rot="16200000">
            <a:off x="-735203" y="3681964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361D9-EA41-4F19-8923-1B21833D5D0B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Selected </a:t>
            </a:r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6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6"/>
          <a:stretch/>
        </p:blipFill>
        <p:spPr>
          <a:xfrm>
            <a:off x="696255" y="231521"/>
            <a:ext cx="8050595" cy="567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11E80-9360-40A5-91D0-7FFA63D8A389}"/>
              </a:ext>
            </a:extLst>
          </p:cNvPr>
          <p:cNvSpPr/>
          <p:nvPr/>
        </p:nvSpPr>
        <p:spPr>
          <a:xfrm>
            <a:off x="6033078" y="3699712"/>
            <a:ext cx="2367218" cy="7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028FA-B35A-402E-9506-7153C1CA9148}"/>
              </a:ext>
            </a:extLst>
          </p:cNvPr>
          <p:cNvSpPr txBox="1"/>
          <p:nvPr/>
        </p:nvSpPr>
        <p:spPr>
          <a:xfrm rot="16200000">
            <a:off x="-880914" y="3338935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Weber River Flow at Oakley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8158C-1954-4BD7-A50A-EA06DAF3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13354"/>
              </p:ext>
            </p:extLst>
          </p:nvPr>
        </p:nvGraphicFramePr>
        <p:xfrm>
          <a:off x="8003154" y="4588302"/>
          <a:ext cx="3966491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747">
                  <a:extLst>
                    <a:ext uri="{9D8B030D-6E8A-4147-A177-3AD203B41FA5}">
                      <a16:colId xmlns:a16="http://schemas.microsoft.com/office/drawing/2014/main" val="1296962319"/>
                    </a:ext>
                  </a:extLst>
                </a:gridCol>
                <a:gridCol w="1500744">
                  <a:extLst>
                    <a:ext uri="{9D8B030D-6E8A-4147-A177-3AD203B41FA5}">
                      <a16:colId xmlns:a16="http://schemas.microsoft.com/office/drawing/2014/main" val="39473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Flow Range</a:t>
                      </a:r>
                    </a:p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kaf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 per 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Weber @ Oakley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6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</a:rPr>
                        <a:t>Total basin (</a:t>
                      </a:r>
                      <a:r>
                        <a:rPr lang="en-US" sz="1600" dirty="0" err="1">
                          <a:latin typeface="Comic Sans MS" panose="030F0702030302020204" pitchFamily="66" charset="0"/>
                        </a:rPr>
                        <a:t>Riverware</a:t>
                      </a:r>
                      <a:r>
                        <a:rPr lang="en-US" sz="16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mic Sans MS" panose="030F0702030302020204" pitchFamily="66" charset="0"/>
                        </a:rPr>
                        <a:t>800 to 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7081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741B67B-04C5-4F8F-8398-EC77D6180061}"/>
              </a:ext>
            </a:extLst>
          </p:cNvPr>
          <p:cNvSpPr txBox="1"/>
          <p:nvPr/>
        </p:nvSpPr>
        <p:spPr>
          <a:xfrm>
            <a:off x="390279" y="606725"/>
            <a:ext cx="113777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Context for flow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46821-7854-4585-A2EF-6BD3939668C5}"/>
              </a:ext>
            </a:extLst>
          </p:cNvPr>
          <p:cNvSpPr txBox="1"/>
          <p:nvPr/>
        </p:nvSpPr>
        <p:spPr>
          <a:xfrm>
            <a:off x="6079145" y="4981956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56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4BD-854A-4CED-9143-30A424356F1A}"/>
              </a:ext>
            </a:extLst>
          </p:cNvPr>
          <p:cNvSpPr txBox="1"/>
          <p:nvPr/>
        </p:nvSpPr>
        <p:spPr>
          <a:xfrm>
            <a:off x="6081849" y="2608410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163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(Mod.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7FAC4-AA8F-4CB9-B861-DF5831B0205B}"/>
              </a:ext>
            </a:extLst>
          </p:cNvPr>
          <p:cNvSpPr txBox="1"/>
          <p:nvPr/>
        </p:nvSpPr>
        <p:spPr>
          <a:xfrm>
            <a:off x="6081849" y="3298297"/>
            <a:ext cx="319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130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med.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819A7-3838-47A6-8AEB-11B86BD07B9C}"/>
              </a:ext>
            </a:extLst>
          </p:cNvPr>
          <p:cNvSpPr txBox="1"/>
          <p:nvPr/>
        </p:nvSpPr>
        <p:spPr>
          <a:xfrm>
            <a:off x="6079145" y="5486035"/>
            <a:ext cx="20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Calibri" panose="020F0502020204030204" pitchFamily="34" charset="0"/>
              <a:buChar char="-"/>
            </a:pPr>
            <a:r>
              <a:rPr lang="en-US" sz="1600" dirty="0">
                <a:solidFill>
                  <a:schemeClr val="accent2"/>
                </a:solidFill>
              </a:rPr>
              <a:t>39 </a:t>
            </a:r>
            <a:r>
              <a:rPr lang="en-US" sz="1600" dirty="0" err="1">
                <a:solidFill>
                  <a:schemeClr val="accent2"/>
                </a:solidFill>
              </a:rPr>
              <a:t>kaf</a:t>
            </a:r>
            <a:r>
              <a:rPr lang="en-US" sz="1600" dirty="0">
                <a:solidFill>
                  <a:schemeClr val="accent2"/>
                </a:solidFill>
              </a:rPr>
              <a:t> (High. </a:t>
            </a:r>
            <a:r>
              <a:rPr lang="en-US" sz="1600" dirty="0" err="1">
                <a:solidFill>
                  <a:schemeClr val="accent2"/>
                </a:solidFill>
              </a:rPr>
              <a:t>emiss</a:t>
            </a:r>
            <a:r>
              <a:rPr lang="en-US" sz="1600" dirty="0">
                <a:solidFill>
                  <a:schemeClr val="accent2"/>
                </a:solidFill>
              </a:rPr>
              <a:t>., low </a:t>
            </a:r>
            <a:r>
              <a:rPr lang="en-US" sz="1600" dirty="0" err="1">
                <a:solidFill>
                  <a:schemeClr val="accent2"/>
                </a:solidFill>
              </a:rPr>
              <a:t>precip</a:t>
            </a:r>
            <a:r>
              <a:rPr lang="en-US" sz="1600" dirty="0">
                <a:solidFill>
                  <a:schemeClr val="accent2"/>
                </a:solidFill>
              </a:rPr>
              <a:t>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ED808-B57B-4A80-99E4-8BB31777B131}"/>
              </a:ext>
            </a:extLst>
          </p:cNvPr>
          <p:cNvSpPr txBox="1"/>
          <p:nvPr/>
        </p:nvSpPr>
        <p:spPr>
          <a:xfrm>
            <a:off x="6079145" y="2316993"/>
            <a:ext cx="3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2"/>
                </a:solidFill>
              </a:rPr>
              <a:t>U of U   LOCO Estimates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C9DA545-A713-45B3-8C8C-AA4D01573FA5}"/>
              </a:ext>
            </a:extLst>
          </p:cNvPr>
          <p:cNvSpPr/>
          <p:nvPr/>
        </p:nvSpPr>
        <p:spPr>
          <a:xfrm>
            <a:off x="8919284" y="1919562"/>
            <a:ext cx="954914" cy="2417196"/>
          </a:xfrm>
          <a:prstGeom prst="rightBrace">
            <a:avLst>
              <a:gd name="adj1" fmla="val 7675"/>
              <a:gd name="adj2" fmla="val 49342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F5844-25E0-4298-8A17-4C25B7824B08}"/>
              </a:ext>
            </a:extLst>
          </p:cNvPr>
          <p:cNvSpPr txBox="1"/>
          <p:nvPr/>
        </p:nvSpPr>
        <p:spPr>
          <a:xfrm>
            <a:off x="9754589" y="2451912"/>
            <a:ext cx="1891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 of U</a:t>
            </a:r>
          </a:p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UCRFC Estimates</a:t>
            </a:r>
          </a:p>
          <a:p>
            <a:pPr algn="ctr"/>
            <a:endParaRPr lang="en-US" sz="800" b="1" u="sng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98 to 202 </a:t>
            </a:r>
            <a:r>
              <a:rPr lang="en-US" sz="1600" dirty="0" err="1">
                <a:solidFill>
                  <a:srgbClr val="7030A0"/>
                </a:solidFill>
              </a:rPr>
              <a:t>kaf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7D084-709F-4D6B-A5FD-324123204F77}"/>
              </a:ext>
            </a:extLst>
          </p:cNvPr>
          <p:cNvSpPr txBox="1"/>
          <p:nvPr/>
        </p:nvSpPr>
        <p:spPr>
          <a:xfrm>
            <a:off x="5494778" y="6374141"/>
            <a:ext cx="6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We do not use very high flow scenarios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C0272-C79A-4FE6-9283-CD1CE6293035}"/>
              </a:ext>
            </a:extLst>
          </p:cNvPr>
          <p:cNvSpPr/>
          <p:nvPr/>
        </p:nvSpPr>
        <p:spPr>
          <a:xfrm>
            <a:off x="9449343" y="-22109"/>
            <a:ext cx="24331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What is the range of avg. annual flow @ Oakley for our 6 scenarios??</a:t>
            </a:r>
          </a:p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+ Make historic red</a:t>
            </a:r>
          </a:p>
        </p:txBody>
      </p:sp>
    </p:spTree>
    <p:extLst>
      <p:ext uri="{BB962C8B-B14F-4D97-AF65-F5344CB8AC3E}">
        <p14:creationId xmlns:p14="http://schemas.microsoft.com/office/powerpoint/2010/main" val="23152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A3BF53-D7A0-4D65-AD44-A93509FD9E05}"/>
              </a:ext>
            </a:extLst>
          </p:cNvPr>
          <p:cNvGrpSpPr/>
          <p:nvPr/>
        </p:nvGrpSpPr>
        <p:grpSpPr>
          <a:xfrm>
            <a:off x="1175210" y="1366887"/>
            <a:ext cx="8854910" cy="5491113"/>
            <a:chOff x="609600" y="0"/>
            <a:chExt cx="10648949" cy="6888389"/>
          </a:xfrm>
        </p:grpSpPr>
        <p:pic>
          <p:nvPicPr>
            <p:cNvPr id="3" name="Picture 2" descr="A close up of a map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9872908D-4E22-412D-9D3B-F38D8F7C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0"/>
              <a:ext cx="10648949" cy="688838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E3DF3F-C65A-4BF1-8838-B581C05C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2" y="721519"/>
              <a:ext cx="2196939" cy="54430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3A36E-1212-4493-B191-BD9ABDB2A018}"/>
                </a:ext>
              </a:extLst>
            </p:cNvPr>
            <p:cNvCxnSpPr>
              <a:cxnSpLocks/>
            </p:cNvCxnSpPr>
            <p:nvPr/>
          </p:nvCxnSpPr>
          <p:spPr>
            <a:xfrm>
              <a:off x="3355181" y="693420"/>
              <a:ext cx="2187490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07BE0F-72FC-42D9-B7C4-E9B4A869C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429" y="693420"/>
              <a:ext cx="2175803" cy="54611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0337FF-AF13-43C6-B6FB-B35F3AA2B8C8}"/>
                </a:ext>
              </a:extLst>
            </p:cNvPr>
            <p:cNvCxnSpPr>
              <a:cxnSpLocks/>
            </p:cNvCxnSpPr>
            <p:nvPr/>
          </p:nvCxnSpPr>
          <p:spPr>
            <a:xfrm>
              <a:off x="7737232" y="693420"/>
              <a:ext cx="2187818" cy="360235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FC02EA-28D8-4F55-9AC8-57CF43B75286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3 demographic and 1 climate factors effect demand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3D1D2-C468-41A2-9C2A-EB6EA9503625}"/>
              </a:ext>
            </a:extLst>
          </p:cNvPr>
          <p:cNvSpPr/>
          <p:nvPr/>
        </p:nvSpPr>
        <p:spPr>
          <a:xfrm>
            <a:off x="10486332" y="1942049"/>
            <a:ext cx="160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Base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2EC85A-2A0C-4FE7-B24F-45890FEB450E}"/>
              </a:ext>
            </a:extLst>
          </p:cNvPr>
          <p:cNvCxnSpPr>
            <a:cxnSpLocks/>
          </p:cNvCxnSpPr>
          <p:nvPr/>
        </p:nvCxnSpPr>
        <p:spPr>
          <a:xfrm flipH="1">
            <a:off x="10003407" y="2177596"/>
            <a:ext cx="482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F9CDE1-CC85-41EE-84D8-DECE6A163CC9}"/>
              </a:ext>
            </a:extLst>
          </p:cNvPr>
          <p:cNvSpPr txBox="1"/>
          <p:nvPr/>
        </p:nvSpPr>
        <p:spPr>
          <a:xfrm rot="5400000">
            <a:off x="8799997" y="3721612"/>
            <a:ext cx="28528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Demand</a:t>
            </a:r>
          </a:p>
          <a:p>
            <a:pPr algn="ctr"/>
            <a:r>
              <a:rPr lang="en-US" b="1" dirty="0"/>
              <a:t>(acre-feet per year)</a:t>
            </a:r>
          </a:p>
        </p:txBody>
      </p: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12" y="1534463"/>
            <a:ext cx="8961257" cy="5197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Selected 6 of 63 demand scenarios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10203528" y="2177719"/>
            <a:ext cx="1608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Need larger font size for figure!!</a:t>
            </a:r>
          </a:p>
        </p:txBody>
      </p:sp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6D77D4-A54B-4A70-A6F9-3E7B130D0113}"/>
              </a:ext>
            </a:extLst>
          </p:cNvPr>
          <p:cNvSpPr txBox="1"/>
          <p:nvPr/>
        </p:nvSpPr>
        <p:spPr>
          <a:xfrm>
            <a:off x="368066" y="567484"/>
            <a:ext cx="11377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A bit more on …</a:t>
            </a:r>
            <a:endParaRPr 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7B7675-8D87-4EAA-9106-F5B77B42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4311"/>
              </p:ext>
            </p:extLst>
          </p:nvPr>
        </p:nvGraphicFramePr>
        <p:xfrm>
          <a:off x="350546" y="2002653"/>
          <a:ext cx="5706385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4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1253230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2790907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Decrease in total storage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None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assumption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Single debris event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e.g. Fill Causey. Not modeled.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Gradual over time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10%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Echo, </a:t>
                      </a:r>
                      <a:r>
                        <a:rPr 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Wanship</a:t>
                      </a: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, East Canyon 0.1 to 0.2% per year (UDWR 2010)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Assume all loss at model beginning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Extreme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30%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</a:rPr>
                        <a:t>Purposefully higher than observed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356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2A27DB-814B-4553-BB69-2F2DCD85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70851"/>
              </p:ext>
            </p:extLst>
          </p:nvPr>
        </p:nvGraphicFramePr>
        <p:xfrm>
          <a:off x="6244427" y="2923685"/>
          <a:ext cx="570638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628">
                  <a:extLst>
                    <a:ext uri="{9D8B030D-6E8A-4147-A177-3AD203B41FA5}">
                      <a16:colId xmlns:a16="http://schemas.microsoft.com/office/drawing/2014/main" val="3325946191"/>
                    </a:ext>
                  </a:extLst>
                </a:gridCol>
                <a:gridCol w="946768">
                  <a:extLst>
                    <a:ext uri="{9D8B030D-6E8A-4147-A177-3AD203B41FA5}">
                      <a16:colId xmlns:a16="http://schemas.microsoft.com/office/drawing/2014/main" val="371314217"/>
                    </a:ext>
                  </a:extLst>
                </a:gridCol>
                <a:gridCol w="3437989">
                  <a:extLst>
                    <a:ext uri="{9D8B030D-6E8A-4147-A177-3AD203B41FA5}">
                      <a16:colId xmlns:a16="http://schemas.microsoft.com/office/drawing/2014/main" val="6257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Rate (ft/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Comment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7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Riverware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Current model value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0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Historical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3.7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1995 to 2005 (U of U, 2019); 1,500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Late 21</a:t>
                      </a:r>
                      <a:r>
                        <a:rPr lang="en-US" baseline="300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st</a:t>
                      </a: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Century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4.0</a:t>
                      </a: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2085 to 2095 (U of U, 2019);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3,300 ac-ft/</a:t>
                      </a:r>
                      <a:r>
                        <a:rPr lang="en-US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yr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00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F02D402-C502-4408-B8D4-D3998115841E}"/>
              </a:ext>
            </a:extLst>
          </p:cNvPr>
          <p:cNvSpPr/>
          <p:nvPr/>
        </p:nvSpPr>
        <p:spPr>
          <a:xfrm>
            <a:off x="333029" y="1395068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Reservoir Sediment Buildup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68273-E8E8-425D-B98A-1D6FBB0D7C1F}"/>
              </a:ext>
            </a:extLst>
          </p:cNvPr>
          <p:cNvSpPr/>
          <p:nvPr/>
        </p:nvSpPr>
        <p:spPr>
          <a:xfrm>
            <a:off x="6244427" y="2338910"/>
            <a:ext cx="570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Evaporation Rate @ Willard Bay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BAF9A-292D-4374-A78B-29CF77A24E23}"/>
              </a:ext>
            </a:extLst>
          </p:cNvPr>
          <p:cNvSpPr/>
          <p:nvPr/>
        </p:nvSpPr>
        <p:spPr>
          <a:xfrm>
            <a:off x="200217" y="411408"/>
            <a:ext cx="4326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Determine value for Single debris event – 6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kaf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/XXX</a:t>
            </a:r>
          </a:p>
        </p:txBody>
      </p:sp>
    </p:spTree>
    <p:extLst>
      <p:ext uri="{BB962C8B-B14F-4D97-AF65-F5344CB8AC3E}">
        <p14:creationId xmlns:p14="http://schemas.microsoft.com/office/powerpoint/2010/main" val="406727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524EB4-CFC4-4954-AAC2-11E2E2C7BC14}"/>
              </a:ext>
            </a:extLst>
          </p:cNvPr>
          <p:cNvSpPr/>
          <p:nvPr/>
        </p:nvSpPr>
        <p:spPr>
          <a:xfrm>
            <a:off x="224963" y="2792118"/>
            <a:ext cx="3376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36 inflow-demand combos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Comic Sans MS" panose="030F0702030302020204" pitchFamily="66" charset="0"/>
              </a:rPr>
              <a:t>Percent of 30 years system storage below 380,000 acre-feet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Sedimentation = 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Willard Bay evap. = 3.2 feet/year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E2BB-01C5-49A4-B151-7F0BA0F8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53" y="1594597"/>
            <a:ext cx="7071674" cy="505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3DD5-4B27-4223-996B-B96C27B77575}"/>
              </a:ext>
            </a:extLst>
          </p:cNvPr>
          <p:cNvSpPr txBox="1"/>
          <p:nvPr/>
        </p:nvSpPr>
        <p:spPr>
          <a:xfrm>
            <a:off x="508883" y="306371"/>
            <a:ext cx="11004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omic Sans MS" panose="030F0702030302020204" pitchFamily="66" charset="0"/>
              </a:rPr>
              <a:t>Storage vulnerability</a:t>
            </a:r>
          </a:p>
          <a:p>
            <a:pPr algn="ctr"/>
            <a:r>
              <a:rPr lang="en-US" sz="2600" dirty="0">
                <a:solidFill>
                  <a:srgbClr val="0000FF"/>
                </a:solidFill>
                <a:latin typeface="Comic Sans MS" panose="030F0702030302020204" pitchFamily="66" charset="0"/>
              </a:rPr>
              <a:t>Current ok but vulnerable to inflow or demand decreases of 100k acre-feet per year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7170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694</Words>
  <Application>Microsoft Office PowerPoint</Application>
  <PresentationFormat>Widescreen</PresentationFormat>
  <Paragraphs>165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Wingdings</vt:lpstr>
      <vt:lpstr>Office Theme</vt:lpstr>
      <vt:lpstr>Bottom-up Climate Vulnerability Analysis  Preliminary 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david</cp:lastModifiedBy>
  <cp:revision>53</cp:revision>
  <dcterms:created xsi:type="dcterms:W3CDTF">2020-02-26T02:23:49Z</dcterms:created>
  <dcterms:modified xsi:type="dcterms:W3CDTF">2020-02-27T05:52:44Z</dcterms:modified>
</cp:coreProperties>
</file>